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sldIdLst>
    <p:sldId id="274" r:id="rId5"/>
    <p:sldId id="473" r:id="rId6"/>
    <p:sldId id="606" r:id="rId7"/>
    <p:sldId id="648" r:id="rId8"/>
    <p:sldId id="650" r:id="rId9"/>
    <p:sldId id="627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1" r:id="rId21"/>
    <p:sldId id="640" r:id="rId22"/>
    <p:sldId id="641" r:id="rId23"/>
    <p:sldId id="645" r:id="rId24"/>
    <p:sldId id="642" r:id="rId25"/>
    <p:sldId id="644" r:id="rId26"/>
    <p:sldId id="646" r:id="rId27"/>
    <p:sldId id="662" r:id="rId28"/>
    <p:sldId id="663" r:id="rId29"/>
    <p:sldId id="664" r:id="rId30"/>
    <p:sldId id="665" r:id="rId31"/>
    <p:sldId id="667" r:id="rId32"/>
    <p:sldId id="668" r:id="rId33"/>
    <p:sldId id="669" r:id="rId34"/>
    <p:sldId id="670" r:id="rId35"/>
    <p:sldId id="671" r:id="rId36"/>
    <p:sldId id="672" r:id="rId37"/>
    <p:sldId id="673" r:id="rId38"/>
    <p:sldId id="674" r:id="rId39"/>
    <p:sldId id="610" r:id="rId40"/>
    <p:sldId id="64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atshaughnessy.net/2013/10/24/visualizing-garbage-collection-in-ruby-and-python" TargetMode="External"/><Relationship Id="rId2" Type="http://schemas.openxmlformats.org/officeDocument/2006/relationships/hyperlink" Target="https://realpython.com/python-memory-management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rmit.com/articles/article.aspx?p=459269&amp;seqNum=11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An </a:t>
            </a:r>
            <a:r>
              <a:rPr lang="fi-FI" dirty="0" err="1"/>
              <a:t>assignment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makes</a:t>
            </a:r>
            <a:r>
              <a:rPr lang="fi-FI" dirty="0"/>
              <a:t> a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to an </a:t>
            </a:r>
            <a:r>
              <a:rPr lang="fi-FI" dirty="0" err="1"/>
              <a:t>object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general </a:t>
            </a:r>
            <a:r>
              <a:rPr lang="fi-FI" dirty="0" err="1"/>
              <a:t>form</a:t>
            </a:r>
            <a:r>
              <a:rPr lang="fi-FI" dirty="0"/>
              <a:t> of an </a:t>
            </a:r>
            <a:r>
              <a:rPr lang="fi-FI" dirty="0" err="1"/>
              <a:t>assignment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is: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019ED-003F-1D41-8015-D2014FD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3122448"/>
            <a:ext cx="8374996" cy="5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4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2175641"/>
            <a:ext cx="8262258" cy="4327796"/>
          </a:xfrm>
        </p:spPr>
        <p:txBody>
          <a:bodyPr/>
          <a:lstStyle/>
          <a:p>
            <a:r>
              <a:rPr lang="fi-FI" dirty="0"/>
              <a:t>An </a:t>
            </a:r>
            <a:r>
              <a:rPr lang="fi-FI" dirty="0" err="1"/>
              <a:t>identifier</a:t>
            </a:r>
            <a:r>
              <a:rPr lang="fi-FI" dirty="0"/>
              <a:t> is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letters</a:t>
            </a:r>
            <a:r>
              <a:rPr lang="fi-FI" dirty="0"/>
              <a:t>, </a:t>
            </a:r>
            <a:r>
              <a:rPr lang="fi-FI" dirty="0" err="1"/>
              <a:t>digits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underscores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spaces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identifier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begin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letter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underscore</a:t>
            </a:r>
            <a:r>
              <a:rPr lang="fi-FI" dirty="0"/>
              <a:t>. It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digit.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expression</a:t>
            </a:r>
            <a:r>
              <a:rPr lang="fi-FI" dirty="0"/>
              <a:t> is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expression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evaluated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in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datatypes</a:t>
            </a:r>
            <a:r>
              <a:rPr lang="fi-FI" dirty="0"/>
              <a:t> in 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019ED-003F-1D41-8015-D2014FD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7221"/>
            <a:ext cx="8374996" cy="5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2732690"/>
            <a:ext cx="8262258" cy="1744718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R1_width (</a:t>
            </a:r>
            <a:r>
              <a:rPr lang="fi-FI" dirty="0" err="1"/>
              <a:t>orange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figure</a:t>
            </a:r>
            <a:r>
              <a:rPr lang="fi-FI" dirty="0"/>
              <a:t>) is a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10 </a:t>
            </a:r>
            <a:r>
              <a:rPr lang="fi-FI" dirty="0" err="1"/>
              <a:t>colored</a:t>
            </a:r>
            <a:r>
              <a:rPr lang="fi-FI" dirty="0"/>
              <a:t> </a:t>
            </a:r>
            <a:r>
              <a:rPr lang="fi-FI" dirty="0" err="1"/>
              <a:t>green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figure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in </a:t>
            </a:r>
            <a:r>
              <a:rPr lang="fi-FI" dirty="0" err="1"/>
              <a:t>response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assignment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C9964-6312-6545-A84F-770CCE07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426342"/>
            <a:ext cx="34417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8EBF9-F4CC-1F4F-8FA0-95E92572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477408"/>
            <a:ext cx="7048500" cy="317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A324C2-1556-4046-96BC-C69C4420DDE4}"/>
              </a:ext>
            </a:extLst>
          </p:cNvPr>
          <p:cNvSpPr txBox="1">
            <a:spLocks/>
          </p:cNvSpPr>
          <p:nvPr/>
        </p:nvSpPr>
        <p:spPr>
          <a:xfrm>
            <a:off x="331236" y="5063070"/>
            <a:ext cx="8262258" cy="17447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The</a:t>
            </a:r>
            <a:r>
              <a:rPr lang="fi-FI" dirty="0"/>
              <a:t> 0x264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, </a:t>
            </a:r>
            <a:r>
              <a:rPr lang="fi-FI" dirty="0" err="1"/>
              <a:t>written</a:t>
            </a:r>
            <a:r>
              <a:rPr lang="fi-FI" dirty="0"/>
              <a:t> in </a:t>
            </a:r>
            <a:r>
              <a:rPr lang="fi-FI" dirty="0" err="1"/>
              <a:t>hexadecimal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a </a:t>
            </a:r>
            <a:r>
              <a:rPr lang="fi-FI" dirty="0" err="1"/>
              <a:t>pointer</a:t>
            </a:r>
            <a:r>
              <a:rPr lang="fi-FI" dirty="0"/>
              <a:t> (i.e.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address</a:t>
            </a:r>
            <a:r>
              <a:rPr lang="fi-FI" dirty="0"/>
              <a:t>)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71300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576551"/>
            <a:ext cx="8262258" cy="3289739"/>
          </a:xfrm>
        </p:spPr>
        <p:txBody>
          <a:bodyPr/>
          <a:lstStyle/>
          <a:p>
            <a:r>
              <a:rPr lang="fi-FI" dirty="0" err="1"/>
              <a:t>Typically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in Python.</a:t>
            </a:r>
          </a:p>
          <a:p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a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to. </a:t>
            </a:r>
          </a:p>
          <a:p>
            <a:endParaRPr lang="fi-FI" dirty="0"/>
          </a:p>
          <a:p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R1_width in </a:t>
            </a:r>
            <a:r>
              <a:rPr lang="fi-FI" dirty="0" err="1"/>
              <a:t>the</a:t>
            </a:r>
            <a:r>
              <a:rPr lang="fi-FI" dirty="0"/>
              <a:t> Python </a:t>
            </a:r>
            <a:r>
              <a:rPr lang="fi-FI" dirty="0" err="1"/>
              <a:t>shell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executing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above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won’t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0x264 </a:t>
            </a:r>
            <a:r>
              <a:rPr lang="fi-FI" dirty="0" err="1"/>
              <a:t>printed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, </a:t>
            </a:r>
            <a:r>
              <a:rPr lang="fi-FI" dirty="0" err="1"/>
              <a:t>you’ll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10,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R1_width </a:t>
            </a:r>
            <a:r>
              <a:rPr lang="fi-FI" dirty="0" err="1"/>
              <a:t>refers</a:t>
            </a:r>
            <a:r>
              <a:rPr lang="fi-FI" dirty="0"/>
              <a:t> to.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8592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576551"/>
            <a:ext cx="8262258" cy="3289739"/>
          </a:xfrm>
        </p:spPr>
        <p:txBody>
          <a:bodyPr/>
          <a:lstStyle/>
          <a:p>
            <a:r>
              <a:rPr lang="fi-FI" dirty="0"/>
              <a:t>Python </a:t>
            </a:r>
            <a:r>
              <a:rPr lang="fi-FI" dirty="0" err="1"/>
              <a:t>automatically</a:t>
            </a:r>
            <a:r>
              <a:rPr lang="fi-FI" dirty="0"/>
              <a:t> </a:t>
            </a:r>
            <a:r>
              <a:rPr lang="fi-FI" dirty="0" err="1"/>
              <a:t>garbage</a:t>
            </a:r>
            <a:r>
              <a:rPr lang="fi-FI" dirty="0"/>
              <a:t> </a:t>
            </a:r>
            <a:r>
              <a:rPr lang="fi-FI" dirty="0" err="1"/>
              <a:t>collects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unused</a:t>
            </a:r>
            <a:r>
              <a:rPr lang="fi-FI" dirty="0"/>
              <a:t>, and </a:t>
            </a:r>
            <a:r>
              <a:rPr lang="fi-FI" dirty="0" err="1"/>
              <a:t>has</a:t>
            </a:r>
            <a:r>
              <a:rPr lang="fi-FI" dirty="0"/>
              <a:t> no </a:t>
            </a:r>
            <a:r>
              <a:rPr lang="fi-FI" dirty="0" err="1"/>
              <a:t>pointer</a:t>
            </a:r>
            <a:r>
              <a:rPr lang="fi-FI" dirty="0"/>
              <a:t> </a:t>
            </a:r>
            <a:r>
              <a:rPr lang="fi-FI" dirty="0" err="1"/>
              <a:t>pointing</a:t>
            </a:r>
            <a:r>
              <a:rPr lang="fi-FI" dirty="0"/>
              <a:t> into it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example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BD543-02CA-9B4E-BA21-5E21EEEC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3745186"/>
            <a:ext cx="3683716" cy="11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80125-3486-784B-B61B-7E8D13F576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9B1AD-6D88-2F4C-A3FB-5B53C70A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8262258" cy="44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2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Python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debug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</a:t>
            </a:r>
            <a:r>
              <a:rPr lang="fi-FI" dirty="0" err="1"/>
              <a:t>debug</a:t>
            </a:r>
            <a:r>
              <a:rPr lang="fi-FI" dirty="0"/>
              <a:t> </a:t>
            </a:r>
            <a:r>
              <a:rPr lang="fi-FI" dirty="0" err="1"/>
              <a:t>mode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pause</a:t>
            </a:r>
            <a:r>
              <a:rPr lang="fi-FI" dirty="0"/>
              <a:t> </a:t>
            </a: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on </a:t>
            </a:r>
            <a:r>
              <a:rPr lang="fi-FI" dirty="0" err="1"/>
              <a:t>breakpoint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Breakpoint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set in IDLE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58541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breakpoint</a:t>
            </a:r>
            <a:r>
              <a:rPr lang="fi-FI" dirty="0"/>
              <a:t> is </a:t>
            </a:r>
            <a:r>
              <a:rPr lang="fi-FI" dirty="0" err="1"/>
              <a:t>reached</a:t>
            </a:r>
            <a:r>
              <a:rPr lang="fi-FI" dirty="0"/>
              <a:t> </a:t>
            </a:r>
            <a:r>
              <a:rPr lang="fi-FI" dirty="0" err="1"/>
              <a:t>excecution</a:t>
            </a:r>
            <a:r>
              <a:rPr lang="fi-FI" dirty="0"/>
              <a:t> is </a:t>
            </a:r>
            <a:r>
              <a:rPr lang="fi-FI" dirty="0" err="1"/>
              <a:t>paused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Execution</a:t>
            </a:r>
            <a:r>
              <a:rPr lang="fi-FI" dirty="0"/>
              <a:t> </a:t>
            </a:r>
            <a:r>
              <a:rPr lang="fi-FI" dirty="0" err="1"/>
              <a:t>continues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Go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Step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351686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Sometimes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go </a:t>
            </a:r>
            <a:r>
              <a:rPr lang="fi-FI" dirty="0" err="1"/>
              <a:t>wrong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r>
              <a:rPr lang="fi-FI" dirty="0"/>
              <a:t> and it is out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control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proper</a:t>
            </a:r>
            <a:r>
              <a:rPr lang="fi-FI" dirty="0"/>
              <a:t> input an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occur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Python </a:t>
            </a:r>
            <a:r>
              <a:rPr lang="fi-FI" dirty="0" err="1"/>
              <a:t>includes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70584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r>
              <a:rPr lang="fi-FI" dirty="0"/>
              <a:t> </a:t>
            </a:r>
            <a:r>
              <a:rPr lang="fi-FI" dirty="0" err="1"/>
              <a:t>alway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possiblity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go </a:t>
            </a:r>
            <a:r>
              <a:rPr lang="fi-FI" dirty="0" err="1"/>
              <a:t>wrong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7379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5</a:t>
            </a:r>
            <a:r>
              <a:rPr lang="fi-FI" u="sng" dirty="0"/>
              <a:t>.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Order of </a:t>
            </a:r>
            <a:r>
              <a:rPr lang="fi-FI" dirty="0" err="1"/>
              <a:t>operations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type</a:t>
            </a:r>
            <a:endParaRPr lang="fi-FI" dirty="0"/>
          </a:p>
          <a:p>
            <a:r>
              <a:rPr lang="fi-FI" dirty="0"/>
              <a:t>Debugging</a:t>
            </a:r>
          </a:p>
          <a:p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endParaRPr lang="fi-FI" dirty="0"/>
          </a:p>
          <a:p>
            <a:r>
              <a:rPr lang="fi-FI" dirty="0" err="1"/>
              <a:t>Loops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1DD72-3881-974D-BF23-235C14D2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03" y="1409481"/>
            <a:ext cx="39116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36EAC-E1DC-A847-9BF8-B641DFC5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26" y="1597573"/>
            <a:ext cx="6255934" cy="2215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171036-AA48-8D40-9EFA-C126D8FFACCC}"/>
              </a:ext>
            </a:extLst>
          </p:cNvPr>
          <p:cNvSpPr/>
          <p:nvPr/>
        </p:nvSpPr>
        <p:spPr>
          <a:xfrm>
            <a:off x="1066800" y="4366979"/>
            <a:ext cx="6366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optional</a:t>
            </a:r>
            <a:r>
              <a:rPr lang="fi-FI" dirty="0"/>
              <a:t>. </a:t>
            </a:r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square </a:t>
            </a:r>
            <a:r>
              <a:rPr lang="fi-FI" dirty="0" err="1"/>
              <a:t>brackets</a:t>
            </a:r>
            <a:r>
              <a:rPr lang="fi-FI" dirty="0"/>
              <a:t> (i.e. [ ]) </a:t>
            </a:r>
            <a:r>
              <a:rPr lang="fi-FI" dirty="0" err="1"/>
              <a:t>mean</a:t>
            </a:r>
            <a:r>
              <a:rPr lang="fi-FI" dirty="0"/>
              <a:t>.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optional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case. If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omitted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caught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06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try-except</a:t>
            </a:r>
            <a:r>
              <a:rPr lang="fi-FI" dirty="0"/>
              <a:t> </a:t>
            </a:r>
            <a:r>
              <a:rPr lang="fi-FI" dirty="0" err="1"/>
              <a:t>block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monitor</a:t>
            </a:r>
            <a:r>
              <a:rPr lang="fi-FI" dirty="0"/>
              <a:t> for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just a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exceptions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caught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a </a:t>
            </a:r>
            <a:r>
              <a:rPr lang="fi-FI" dirty="0" err="1"/>
              <a:t>ValueError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an </a:t>
            </a:r>
            <a:r>
              <a:rPr lang="fi-FI" dirty="0" err="1"/>
              <a:t>invalid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an </a:t>
            </a:r>
            <a:r>
              <a:rPr lang="fi-FI" dirty="0" err="1"/>
              <a:t>integer</a:t>
            </a:r>
            <a:r>
              <a:rPr lang="fi-FI" dirty="0"/>
              <a:t>. A </a:t>
            </a:r>
            <a:r>
              <a:rPr lang="fi-FI" dirty="0" err="1"/>
              <a:t>ZeroDivisionError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divide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zero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05597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5E6F0-DC79-6F49-A29B-0AA521A8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7" y="1891863"/>
            <a:ext cx="7975056" cy="13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3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try-except</a:t>
            </a:r>
            <a:r>
              <a:rPr lang="fi-FI" dirty="0"/>
              <a:t> </a:t>
            </a:r>
            <a:r>
              <a:rPr lang="fi-FI" dirty="0" err="1"/>
              <a:t>block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monitor</a:t>
            </a:r>
            <a:r>
              <a:rPr lang="fi-FI" dirty="0"/>
              <a:t> for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just a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exceptions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caught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a </a:t>
            </a:r>
            <a:r>
              <a:rPr lang="fi-FI" dirty="0" err="1"/>
              <a:t>ValueError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an </a:t>
            </a:r>
            <a:r>
              <a:rPr lang="fi-FI" dirty="0" err="1"/>
              <a:t>invalid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an </a:t>
            </a:r>
            <a:r>
              <a:rPr lang="fi-FI" dirty="0" err="1"/>
              <a:t>integer</a:t>
            </a:r>
            <a:r>
              <a:rPr lang="fi-FI" dirty="0"/>
              <a:t>. A </a:t>
            </a:r>
            <a:r>
              <a:rPr lang="fi-FI" dirty="0" err="1"/>
              <a:t>ZeroDivisionError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divide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zero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0842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Repeating</a:t>
            </a:r>
            <a:r>
              <a:rPr lang="fi-FI" dirty="0"/>
              <a:t> a </a:t>
            </a:r>
            <a:r>
              <a:rPr lang="fi-FI" dirty="0" err="1"/>
              <a:t>task</a:t>
            </a:r>
            <a:r>
              <a:rPr lang="fi-FI" dirty="0"/>
              <a:t> in a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is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iteration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a </a:t>
            </a:r>
            <a:r>
              <a:rPr lang="fi-FI" dirty="0" err="1"/>
              <a:t>loop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Much</a:t>
            </a:r>
            <a:r>
              <a:rPr lang="fi-FI" dirty="0"/>
              <a:t> of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repetitive</a:t>
            </a:r>
            <a:r>
              <a:rPr lang="fi-FI" dirty="0"/>
              <a:t> </a:t>
            </a:r>
            <a:r>
              <a:rPr lang="fi-FI" dirty="0" err="1"/>
              <a:t>tasks</a:t>
            </a:r>
            <a:r>
              <a:rPr lang="fi-FI" dirty="0"/>
              <a:t>, it is </a:t>
            </a:r>
            <a:r>
              <a:rPr lang="fi-FI" dirty="0" err="1"/>
              <a:t>important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repeat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and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manipulate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 and </a:t>
            </a:r>
            <a:r>
              <a:rPr lang="fi-FI" dirty="0" err="1"/>
              <a:t>lists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As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</a:t>
            </a:r>
            <a:r>
              <a:rPr lang="fi-FI" dirty="0" err="1"/>
              <a:t>repetative</a:t>
            </a:r>
            <a:r>
              <a:rPr lang="fi-FI" dirty="0"/>
              <a:t> </a:t>
            </a:r>
            <a:r>
              <a:rPr lang="fi-FI" dirty="0" err="1"/>
              <a:t>task</a:t>
            </a:r>
            <a:r>
              <a:rPr lang="fi-FI" dirty="0"/>
              <a:t>, </a:t>
            </a:r>
            <a:r>
              <a:rPr lang="fi-FI" dirty="0" err="1"/>
              <a:t>its</a:t>
            </a:r>
            <a:r>
              <a:rPr lang="fi-FI" dirty="0"/>
              <a:t> data is </a:t>
            </a:r>
            <a:r>
              <a:rPr lang="fi-FI" dirty="0" err="1"/>
              <a:t>either</a:t>
            </a:r>
            <a:r>
              <a:rPr lang="fi-FI" dirty="0"/>
              <a:t> in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in a </a:t>
            </a:r>
            <a:r>
              <a:rPr lang="fi-FI" dirty="0" err="1"/>
              <a:t>string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Repetitive</a:t>
            </a:r>
            <a:r>
              <a:rPr lang="fi-FI" sz="2800" dirty="0"/>
              <a:t> </a:t>
            </a:r>
            <a:r>
              <a:rPr lang="fi-FI" sz="2800" dirty="0" err="1"/>
              <a:t>Tasks</a:t>
            </a:r>
            <a:r>
              <a:rPr lang="fi-FI" sz="2800" dirty="0"/>
              <a:t> </a:t>
            </a:r>
            <a:r>
              <a:rPr lang="fi-FI" sz="2800" dirty="0" err="1"/>
              <a:t>a.k.a</a:t>
            </a:r>
            <a:r>
              <a:rPr lang="fi-FI" sz="2800" dirty="0"/>
              <a:t> </a:t>
            </a:r>
            <a:r>
              <a:rPr lang="fi-FI" sz="2800" dirty="0" err="1"/>
              <a:t>loops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24185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For </a:t>
            </a:r>
            <a:r>
              <a:rPr lang="fi-FI" sz="2800" dirty="0" err="1"/>
              <a:t>loop</a:t>
            </a:r>
            <a:endParaRPr lang="fi-FI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D6320-00BB-B840-88A0-820FE245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6" y="2270914"/>
            <a:ext cx="869950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To </a:t>
            </a:r>
            <a:r>
              <a:rPr lang="fi-FI" sz="2400" dirty="0" err="1"/>
              <a:t>iterate</a:t>
            </a:r>
            <a:r>
              <a:rPr lang="fi-FI" sz="2400" dirty="0"/>
              <a:t> </a:t>
            </a:r>
            <a:r>
              <a:rPr lang="fi-FI" sz="2400" dirty="0" err="1"/>
              <a:t>over</a:t>
            </a:r>
            <a:r>
              <a:rPr lang="fi-FI" sz="2400" dirty="0"/>
              <a:t> </a:t>
            </a:r>
            <a:r>
              <a:rPr lang="fi-FI" sz="2400" dirty="0" err="1"/>
              <a:t>each</a:t>
            </a:r>
            <a:r>
              <a:rPr lang="fi-FI" sz="2400" dirty="0"/>
              <a:t> </a:t>
            </a:r>
            <a:r>
              <a:rPr lang="fi-FI" sz="2400" dirty="0" err="1"/>
              <a:t>element</a:t>
            </a:r>
            <a:r>
              <a:rPr lang="fi-FI" sz="2400" dirty="0"/>
              <a:t> of a </a:t>
            </a:r>
            <a:r>
              <a:rPr lang="fi-FI" sz="2400" dirty="0" err="1"/>
              <a:t>sequence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may</a:t>
            </a:r>
            <a:r>
              <a:rPr lang="fi-FI" sz="2400" dirty="0"/>
              <a:t> </a:t>
            </a:r>
            <a:r>
              <a:rPr lang="fi-FI" sz="2400" dirty="0" err="1"/>
              <a:t>write</a:t>
            </a:r>
            <a:r>
              <a:rPr lang="fi-FI" sz="2400" dirty="0"/>
              <a:t> a for </a:t>
            </a:r>
            <a:r>
              <a:rPr lang="fi-FI" sz="2400" dirty="0" err="1"/>
              <a:t>loop</a:t>
            </a:r>
            <a:r>
              <a:rPr lang="fi-FI" sz="2400" dirty="0"/>
              <a:t>. A for </a:t>
            </a:r>
            <a:r>
              <a:rPr lang="fi-FI" sz="2400" dirty="0" err="1"/>
              <a:t>loop</a:t>
            </a:r>
            <a:r>
              <a:rPr lang="fi-FI" sz="2400" dirty="0"/>
              <a:t> </a:t>
            </a:r>
            <a:r>
              <a:rPr lang="fi-FI" sz="2400" dirty="0" err="1"/>
              <a:t>looks</a:t>
            </a:r>
            <a:r>
              <a:rPr lang="fi-FI" sz="2400" dirty="0"/>
              <a:t> </a:t>
            </a:r>
            <a:r>
              <a:rPr lang="fi-FI" sz="2400" dirty="0" err="1"/>
              <a:t>like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BFEB6-CA9C-634A-92A1-B19F8133F769}"/>
              </a:ext>
            </a:extLst>
          </p:cNvPr>
          <p:cNvSpPr/>
          <p:nvPr/>
        </p:nvSpPr>
        <p:spPr>
          <a:xfrm>
            <a:off x="117146" y="4183797"/>
            <a:ext cx="86995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000" dirty="0"/>
              <a:t>In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code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is </a:t>
            </a:r>
            <a:r>
              <a:rPr lang="fi-FI" sz="2000" dirty="0" err="1"/>
              <a:t>any</a:t>
            </a:r>
            <a:r>
              <a:rPr lang="fi-FI" sz="2000" dirty="0"/>
              <a:t> </a:t>
            </a:r>
            <a:r>
              <a:rPr lang="fi-FI" sz="2000" dirty="0" err="1"/>
              <a:t>variable</a:t>
            </a:r>
            <a:r>
              <a:rPr lang="fi-FI" sz="2000" dirty="0"/>
              <a:t> </a:t>
            </a:r>
            <a:r>
              <a:rPr lang="fi-FI" sz="2000" dirty="0" err="1"/>
              <a:t>name</a:t>
            </a:r>
            <a:r>
              <a:rPr lang="fi-FI" sz="2000" dirty="0"/>
              <a:t> </a:t>
            </a: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choose</a:t>
            </a:r>
            <a:r>
              <a:rPr lang="fi-FI" sz="2000" dirty="0"/>
              <a:t>.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variable</a:t>
            </a:r>
            <a:r>
              <a:rPr lang="fi-FI" sz="2000" dirty="0"/>
              <a:t> </a:t>
            </a:r>
            <a:r>
              <a:rPr lang="fi-FI" sz="2000" dirty="0" err="1"/>
              <a:t>will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assigned</a:t>
            </a:r>
            <a:r>
              <a:rPr lang="fi-FI" sz="2000" dirty="0"/>
              <a:t>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first</a:t>
            </a:r>
            <a:r>
              <a:rPr lang="fi-FI" sz="2000" dirty="0"/>
              <a:t> </a:t>
            </a:r>
            <a:r>
              <a:rPr lang="fi-FI" sz="2000" dirty="0" err="1"/>
              <a:t>element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sequence</a:t>
            </a:r>
            <a:r>
              <a:rPr lang="fi-FI" sz="2000" dirty="0"/>
              <a:t> and </a:t>
            </a:r>
            <a:r>
              <a:rPr lang="fi-FI" sz="2000" dirty="0" err="1"/>
              <a:t>then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statements</a:t>
            </a:r>
            <a:r>
              <a:rPr lang="fi-FI" sz="2000" dirty="0"/>
              <a:t> in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body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for </a:t>
            </a:r>
            <a:r>
              <a:rPr lang="fi-FI" sz="2000" dirty="0" err="1"/>
              <a:t>loop</a:t>
            </a:r>
            <a:r>
              <a:rPr lang="fi-FI" sz="2000" dirty="0"/>
              <a:t> </a:t>
            </a:r>
            <a:r>
              <a:rPr lang="fi-FI" sz="2000" dirty="0" err="1"/>
              <a:t>will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executed</a:t>
            </a:r>
            <a:r>
              <a:rPr lang="fi-FI" sz="2000" dirty="0"/>
              <a:t>. </a:t>
            </a:r>
          </a:p>
          <a:p>
            <a:endParaRPr lang="fi-FI" sz="2000" dirty="0"/>
          </a:p>
          <a:p>
            <a:r>
              <a:rPr lang="fi-FI" sz="2000" dirty="0" err="1"/>
              <a:t>Then</a:t>
            </a:r>
            <a:r>
              <a:rPr lang="fi-FI" sz="2000" dirty="0"/>
              <a:t>,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variable</a:t>
            </a:r>
            <a:r>
              <a:rPr lang="fi-FI" sz="2000" dirty="0"/>
              <a:t> is </a:t>
            </a:r>
            <a:r>
              <a:rPr lang="fi-FI" sz="2000" dirty="0" err="1"/>
              <a:t>assigned</a:t>
            </a:r>
            <a:r>
              <a:rPr lang="fi-FI" sz="2000" dirty="0"/>
              <a:t>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second</a:t>
            </a:r>
            <a:r>
              <a:rPr lang="fi-FI" sz="2000" dirty="0"/>
              <a:t> </a:t>
            </a:r>
            <a:r>
              <a:rPr lang="fi-FI" sz="2000" dirty="0" err="1"/>
              <a:t>element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sequence</a:t>
            </a:r>
            <a:r>
              <a:rPr lang="fi-FI" sz="2000" dirty="0"/>
              <a:t> and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body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for </a:t>
            </a:r>
            <a:r>
              <a:rPr lang="fi-FI" sz="2000" dirty="0" err="1"/>
              <a:t>loop</a:t>
            </a:r>
            <a:r>
              <a:rPr lang="fi-FI" sz="2000" dirty="0"/>
              <a:t> is </a:t>
            </a:r>
            <a:r>
              <a:rPr lang="fi-FI" sz="2000" dirty="0" err="1"/>
              <a:t>repeated</a:t>
            </a:r>
            <a:r>
              <a:rPr lang="fi-FI" sz="2000" dirty="0"/>
              <a:t>.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continues</a:t>
            </a:r>
            <a:r>
              <a:rPr lang="fi-FI" sz="2000" dirty="0"/>
              <a:t> </a:t>
            </a:r>
            <a:r>
              <a:rPr lang="fi-FI" sz="2000" dirty="0" err="1"/>
              <a:t>until</a:t>
            </a:r>
            <a:r>
              <a:rPr lang="fi-FI" sz="2000" dirty="0"/>
              <a:t> no </a:t>
            </a:r>
            <a:r>
              <a:rPr lang="fi-FI" sz="2000" dirty="0" err="1"/>
              <a:t>elements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left</a:t>
            </a:r>
            <a:r>
              <a:rPr lang="fi-FI" sz="2000" dirty="0"/>
              <a:t> in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sequence</a:t>
            </a:r>
            <a:r>
              <a:rPr lang="fi-FI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508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For </a:t>
            </a:r>
            <a:r>
              <a:rPr lang="fi-FI" sz="2800" dirty="0" err="1"/>
              <a:t>loop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For </a:t>
            </a:r>
            <a:r>
              <a:rPr lang="fi-FI" sz="2400" dirty="0" err="1"/>
              <a:t>loops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useful</a:t>
            </a:r>
            <a:r>
              <a:rPr lang="fi-FI" sz="2400" dirty="0"/>
              <a:t> </a:t>
            </a:r>
            <a:r>
              <a:rPr lang="fi-FI" sz="2400" dirty="0" err="1"/>
              <a:t>when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need</a:t>
            </a:r>
            <a:r>
              <a:rPr lang="fi-FI" sz="2400" dirty="0"/>
              <a:t> to </a:t>
            </a:r>
            <a:r>
              <a:rPr lang="fi-FI" sz="2400" dirty="0" err="1"/>
              <a:t>do</a:t>
            </a:r>
            <a:r>
              <a:rPr lang="fi-FI" sz="2400" dirty="0"/>
              <a:t> </a:t>
            </a:r>
            <a:r>
              <a:rPr lang="fi-FI" sz="2400" dirty="0" err="1"/>
              <a:t>something</a:t>
            </a:r>
            <a:r>
              <a:rPr lang="fi-FI" sz="2400" dirty="0"/>
              <a:t> for </a:t>
            </a:r>
            <a:r>
              <a:rPr lang="fi-FI" sz="2400" dirty="0" err="1"/>
              <a:t>every</a:t>
            </a:r>
            <a:r>
              <a:rPr lang="fi-FI" sz="2400" dirty="0"/>
              <a:t> </a:t>
            </a:r>
            <a:r>
              <a:rPr lang="fi-FI" sz="2400" dirty="0" err="1"/>
              <a:t>element</a:t>
            </a:r>
            <a:r>
              <a:rPr lang="fi-FI" sz="2400" dirty="0"/>
              <a:t> of a </a:t>
            </a:r>
            <a:r>
              <a:rPr lang="fi-FI" sz="2400" dirty="0" err="1"/>
              <a:t>sequence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 err="1"/>
              <a:t>Example</a:t>
            </a:r>
            <a:endParaRPr lang="fi-FI" sz="2400" dirty="0"/>
          </a:p>
          <a:p>
            <a:endParaRPr lang="fi-FI" sz="2400" dirty="0"/>
          </a:p>
          <a:p>
            <a:r>
              <a:rPr lang="fi-FI" sz="2400" dirty="0" err="1"/>
              <a:t>myName</a:t>
            </a:r>
            <a:r>
              <a:rPr lang="fi-FI" sz="2400" dirty="0"/>
              <a:t> = ”My </a:t>
            </a:r>
            <a:r>
              <a:rPr lang="fi-FI" sz="2400" dirty="0" err="1"/>
              <a:t>name</a:t>
            </a:r>
            <a:r>
              <a:rPr lang="fi-FI" sz="2400" dirty="0"/>
              <a:t>”</a:t>
            </a:r>
          </a:p>
          <a:p>
            <a:r>
              <a:rPr lang="fi-FI" sz="2400" dirty="0"/>
              <a:t>for c in </a:t>
            </a:r>
            <a:r>
              <a:rPr lang="fi-FI" sz="2400" dirty="0" err="1"/>
              <a:t>myName</a:t>
            </a:r>
            <a:r>
              <a:rPr lang="fi-FI" sz="2400" dirty="0"/>
              <a:t>:</a:t>
            </a:r>
          </a:p>
          <a:p>
            <a:r>
              <a:rPr lang="fi-FI" sz="2400" dirty="0"/>
              <a:t>	</a:t>
            </a:r>
            <a:r>
              <a:rPr lang="fi-FI" sz="2400" dirty="0" err="1"/>
              <a:t>print</a:t>
            </a:r>
            <a:r>
              <a:rPr lang="fi-FI" sz="2400" dirty="0"/>
              <a:t> ”</a:t>
            </a:r>
            <a:r>
              <a:rPr lang="fi-FI" sz="2400" dirty="0" err="1"/>
              <a:t>Char</a:t>
            </a:r>
            <a:r>
              <a:rPr lang="fi-FI" sz="2400" dirty="0"/>
              <a:t> is: ” + c</a:t>
            </a:r>
          </a:p>
          <a:p>
            <a:endParaRPr lang="fi-FI" sz="2400" dirty="0"/>
          </a:p>
          <a:p>
            <a:endParaRPr lang="fi-FI" sz="2400" dirty="0"/>
          </a:p>
          <a:p>
            <a:r>
              <a:rPr lang="fi-FI" sz="2400" dirty="0" err="1"/>
              <a:t>Try</a:t>
            </a:r>
            <a:r>
              <a:rPr lang="fi-FI" sz="2400" dirty="0"/>
              <a:t> to </a:t>
            </a:r>
            <a:r>
              <a:rPr lang="fi-FI" sz="2400" dirty="0" err="1"/>
              <a:t>run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, </a:t>
            </a:r>
            <a:r>
              <a:rPr lang="fi-FI" sz="2400" dirty="0" err="1"/>
              <a:t>also</a:t>
            </a:r>
            <a:r>
              <a:rPr lang="fi-FI" sz="2400" dirty="0"/>
              <a:t> </a:t>
            </a:r>
            <a:r>
              <a:rPr lang="fi-FI" sz="2400" dirty="0" err="1"/>
              <a:t>try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 in </a:t>
            </a:r>
            <a:r>
              <a:rPr lang="fi-FI" sz="2400" dirty="0" err="1"/>
              <a:t>debugger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89339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For </a:t>
            </a:r>
            <a:r>
              <a:rPr lang="fi-FI" sz="2800" dirty="0" err="1"/>
              <a:t>loop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Example</a:t>
            </a:r>
            <a:r>
              <a:rPr lang="fi-FI" sz="2400" dirty="0"/>
              <a:t>:</a:t>
            </a:r>
          </a:p>
          <a:p>
            <a:endParaRPr lang="fi-FI" sz="2400" dirty="0"/>
          </a:p>
          <a:p>
            <a:r>
              <a:rPr lang="fi-FI" sz="2400" dirty="0"/>
              <a:t>Make </a:t>
            </a:r>
            <a:r>
              <a:rPr lang="fi-FI" sz="2400" dirty="0" err="1"/>
              <a:t>program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calculate</a:t>
            </a:r>
            <a:r>
              <a:rPr lang="fi-FI" sz="2400" dirty="0"/>
              <a:t> </a:t>
            </a:r>
            <a:r>
              <a:rPr lang="fi-FI" sz="2400" dirty="0" err="1"/>
              <a:t>sum</a:t>
            </a:r>
            <a:r>
              <a:rPr lang="fi-FI" sz="2400" dirty="0"/>
              <a:t> of </a:t>
            </a:r>
            <a:r>
              <a:rPr lang="fi-FI" sz="2400" dirty="0" err="1"/>
              <a:t>all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 </a:t>
            </a:r>
            <a:r>
              <a:rPr lang="fi-FI" sz="2400" dirty="0" err="1"/>
              <a:t>within</a:t>
            </a:r>
            <a:r>
              <a:rPr lang="fi-FI" sz="2400" dirty="0"/>
              <a:t> </a:t>
            </a:r>
            <a:r>
              <a:rPr lang="fi-FI" sz="2400" dirty="0" err="1"/>
              <a:t>given</a:t>
            </a:r>
            <a:r>
              <a:rPr lang="fi-FI" sz="2400" dirty="0"/>
              <a:t> </a:t>
            </a:r>
            <a:r>
              <a:rPr lang="fi-FI" sz="2400" dirty="0" err="1"/>
              <a:t>range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4195850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List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A </a:t>
            </a:r>
            <a:r>
              <a:rPr lang="fi-FI" sz="2400" dirty="0" err="1"/>
              <a:t>list</a:t>
            </a:r>
            <a:r>
              <a:rPr lang="fi-FI" sz="2400" dirty="0"/>
              <a:t> in Python is </a:t>
            </a:r>
            <a:r>
              <a:rPr lang="fi-FI" sz="2400" dirty="0" err="1"/>
              <a:t>any</a:t>
            </a:r>
            <a:r>
              <a:rPr lang="fi-FI" sz="2400" dirty="0"/>
              <a:t> </a:t>
            </a:r>
            <a:r>
              <a:rPr lang="fi-FI" sz="2400" dirty="0" err="1"/>
              <a:t>sequence</a:t>
            </a:r>
            <a:r>
              <a:rPr lang="fi-FI" sz="2400" dirty="0"/>
              <a:t> of </a:t>
            </a:r>
            <a:r>
              <a:rPr lang="fi-FI" sz="2400" dirty="0" err="1"/>
              <a:t>values</a:t>
            </a:r>
            <a:r>
              <a:rPr lang="fi-FI" sz="2400" dirty="0"/>
              <a:t> </a:t>
            </a:r>
            <a:r>
              <a:rPr lang="fi-FI" sz="2400" dirty="0" err="1"/>
              <a:t>surrounded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square </a:t>
            </a:r>
            <a:r>
              <a:rPr lang="fi-FI" sz="2400" dirty="0" err="1"/>
              <a:t>brackets</a:t>
            </a:r>
            <a:r>
              <a:rPr lang="fi-FI" sz="2400" dirty="0"/>
              <a:t> (i.e. [ ]). </a:t>
            </a:r>
          </a:p>
          <a:p>
            <a:endParaRPr lang="fi-FI" sz="2400" dirty="0"/>
          </a:p>
          <a:p>
            <a:r>
              <a:rPr lang="fi-FI" sz="2400" dirty="0" err="1"/>
              <a:t>So</a:t>
            </a:r>
            <a:r>
              <a:rPr lang="fi-FI" sz="2400" dirty="0"/>
              <a:t> for </a:t>
            </a:r>
            <a:r>
              <a:rPr lang="fi-FI" sz="2400" dirty="0" err="1"/>
              <a:t>instance</a:t>
            </a:r>
            <a:r>
              <a:rPr lang="fi-FI" sz="2400" dirty="0"/>
              <a:t> [0, 1, 2, 3] is a </a:t>
            </a:r>
            <a:r>
              <a:rPr lang="fi-FI" sz="2400" dirty="0" err="1"/>
              <a:t>list</a:t>
            </a:r>
            <a:r>
              <a:rPr lang="fi-FI" sz="2400" dirty="0"/>
              <a:t>. </a:t>
            </a:r>
          </a:p>
          <a:p>
            <a:endParaRPr lang="fi-FI" sz="2400" dirty="0"/>
          </a:p>
          <a:p>
            <a:r>
              <a:rPr lang="fi-FI" sz="2400" dirty="0" err="1"/>
              <a:t>So</a:t>
            </a:r>
            <a:r>
              <a:rPr lang="fi-FI" sz="2400" dirty="0"/>
              <a:t> is [‘a’, 1, ‘b’, 4.2]. </a:t>
            </a:r>
          </a:p>
          <a:p>
            <a:endParaRPr lang="fi-FI" sz="2400" dirty="0"/>
          </a:p>
          <a:p>
            <a:r>
              <a:rPr lang="fi-FI" sz="2400" dirty="0" err="1"/>
              <a:t>Lists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any</a:t>
            </a:r>
            <a:r>
              <a:rPr lang="fi-FI" sz="2400" dirty="0"/>
              <a:t> </a:t>
            </a:r>
            <a:r>
              <a:rPr lang="fi-FI" sz="2400" dirty="0" err="1"/>
              <a:t>sequence</a:t>
            </a:r>
            <a:r>
              <a:rPr lang="fi-FI" sz="2400" dirty="0"/>
              <a:t> of </a:t>
            </a:r>
            <a:r>
              <a:rPr lang="fi-FI" sz="2400" dirty="0" err="1"/>
              <a:t>values</a:t>
            </a:r>
            <a:r>
              <a:rPr lang="fi-FI" sz="2400" dirty="0"/>
              <a:t> inside square </a:t>
            </a:r>
            <a:r>
              <a:rPr lang="fi-FI" sz="2400" dirty="0" err="1"/>
              <a:t>brackets</a:t>
            </a:r>
            <a:r>
              <a:rPr lang="fi-FI" sz="2400" dirty="0"/>
              <a:t>. </a:t>
            </a:r>
          </a:p>
          <a:p>
            <a:endParaRPr lang="fi-FI" sz="2400" dirty="0"/>
          </a:p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items</a:t>
            </a:r>
            <a:r>
              <a:rPr lang="fi-FI" sz="2400" dirty="0"/>
              <a:t> of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list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of </a:t>
            </a:r>
            <a:r>
              <a:rPr lang="fi-FI" sz="2400" dirty="0" err="1"/>
              <a:t>different</a:t>
            </a:r>
            <a:r>
              <a:rPr lang="fi-FI" sz="2400" dirty="0"/>
              <a:t> </a:t>
            </a:r>
            <a:r>
              <a:rPr lang="fi-FI" sz="2400" dirty="0" err="1"/>
              <a:t>types</a:t>
            </a:r>
            <a:r>
              <a:rPr lang="fi-FI" sz="2400" dirty="0"/>
              <a:t>, </a:t>
            </a:r>
            <a:r>
              <a:rPr lang="fi-FI" sz="2400" dirty="0" err="1"/>
              <a:t>although</a:t>
            </a:r>
            <a:r>
              <a:rPr lang="fi-FI" sz="2400" dirty="0"/>
              <a:t> it is </a:t>
            </a:r>
            <a:r>
              <a:rPr lang="fi-FI" sz="2400" dirty="0" err="1"/>
              <a:t>quite</a:t>
            </a:r>
            <a:r>
              <a:rPr lang="fi-FI" sz="2400" dirty="0"/>
              <a:t> </a:t>
            </a:r>
            <a:r>
              <a:rPr lang="fi-FI" sz="2400" dirty="0" err="1"/>
              <a:t>common</a:t>
            </a:r>
            <a:r>
              <a:rPr lang="fi-FI" sz="2400" dirty="0"/>
              <a:t> for </a:t>
            </a:r>
            <a:r>
              <a:rPr lang="fi-FI" sz="2400" dirty="0" err="1"/>
              <a:t>all</a:t>
            </a:r>
            <a:r>
              <a:rPr lang="fi-FI" sz="2400" dirty="0"/>
              <a:t> </a:t>
            </a:r>
            <a:r>
              <a:rPr lang="fi-FI" sz="2400" dirty="0" err="1"/>
              <a:t>values</a:t>
            </a:r>
            <a:r>
              <a:rPr lang="fi-FI" sz="2400" dirty="0"/>
              <a:t> in a </a:t>
            </a:r>
            <a:r>
              <a:rPr lang="fi-FI" sz="2400" dirty="0" err="1"/>
              <a:t>list</a:t>
            </a:r>
            <a:r>
              <a:rPr lang="fi-FI" sz="2400" dirty="0"/>
              <a:t> to </a:t>
            </a:r>
            <a:r>
              <a:rPr lang="fi-FI" sz="2400" dirty="0" err="1"/>
              <a:t>be</a:t>
            </a:r>
            <a:r>
              <a:rPr lang="fi-FI" sz="2400" dirty="0"/>
              <a:t> of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same</a:t>
            </a:r>
            <a:r>
              <a:rPr lang="fi-FI" sz="2400" dirty="0"/>
              <a:t> </a:t>
            </a:r>
            <a:r>
              <a:rPr lang="fi-FI" sz="2400" dirty="0" err="1"/>
              <a:t>type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/>
              <a:t>A </a:t>
            </a:r>
            <a:r>
              <a:rPr lang="fi-FI" sz="2400" dirty="0" err="1"/>
              <a:t>list</a:t>
            </a:r>
            <a:r>
              <a:rPr lang="fi-FI" sz="2400" dirty="0"/>
              <a:t> is a </a:t>
            </a:r>
            <a:r>
              <a:rPr lang="fi-FI" sz="2400" dirty="0" err="1"/>
              <a:t>sequence</a:t>
            </a:r>
            <a:r>
              <a:rPr lang="fi-FI" sz="2400" dirty="0"/>
              <a:t> </a:t>
            </a:r>
            <a:r>
              <a:rPr lang="fi-FI" sz="2400" dirty="0" err="1"/>
              <a:t>too</a:t>
            </a:r>
            <a:r>
              <a:rPr lang="fi-FI" sz="2400" dirty="0"/>
              <a:t>. A </a:t>
            </a:r>
            <a:r>
              <a:rPr lang="fi-FI" sz="2400" dirty="0" err="1"/>
              <a:t>list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iterated</a:t>
            </a:r>
            <a:r>
              <a:rPr lang="fi-FI" sz="2400" dirty="0"/>
              <a:t> </a:t>
            </a:r>
            <a:r>
              <a:rPr lang="fi-FI" sz="2400" dirty="0" err="1"/>
              <a:t>over</a:t>
            </a:r>
            <a:r>
              <a:rPr lang="fi-FI" sz="2400" dirty="0"/>
              <a:t> </a:t>
            </a:r>
            <a:r>
              <a:rPr lang="fi-FI" sz="2400" dirty="0" err="1"/>
              <a:t>using</a:t>
            </a:r>
            <a:r>
              <a:rPr lang="fi-FI" sz="2400" dirty="0"/>
              <a:t> a for </a:t>
            </a:r>
            <a:r>
              <a:rPr lang="fi-FI" sz="2400" dirty="0" err="1"/>
              <a:t>loop</a:t>
            </a:r>
            <a:r>
              <a:rPr lang="fi-FI" sz="2400" dirty="0"/>
              <a:t> just </a:t>
            </a:r>
            <a:r>
              <a:rPr lang="fi-FI" sz="2400" dirty="0" err="1"/>
              <a:t>like</a:t>
            </a:r>
            <a:r>
              <a:rPr lang="fi-FI" sz="2400" dirty="0"/>
              <a:t> a </a:t>
            </a:r>
            <a:r>
              <a:rPr lang="fi-FI" sz="2400" dirty="0" err="1"/>
              <a:t>string</a:t>
            </a:r>
            <a:r>
              <a:rPr lang="fi-FI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8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Python </a:t>
            </a:r>
            <a:r>
              <a:rPr lang="fi-FI" dirty="0" err="1"/>
              <a:t>interpreter</a:t>
            </a:r>
            <a:r>
              <a:rPr lang="fi-FI" dirty="0"/>
              <a:t> </a:t>
            </a:r>
            <a:r>
              <a:rPr lang="fi-FI" dirty="0" err="1"/>
              <a:t>doesn’t</a:t>
            </a:r>
            <a:r>
              <a:rPr lang="fi-FI" dirty="0"/>
              <a:t> </a:t>
            </a:r>
            <a:r>
              <a:rPr lang="fi-FI" i="1" dirty="0" err="1"/>
              <a:t>read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, </a:t>
            </a:r>
            <a:r>
              <a:rPr lang="fi-FI" dirty="0" err="1"/>
              <a:t>operators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to </a:t>
            </a:r>
            <a:r>
              <a:rPr lang="fi-FI" dirty="0" err="1"/>
              <a:t>right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Instead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Python </a:t>
            </a:r>
            <a:r>
              <a:rPr lang="fi-FI" dirty="0" err="1"/>
              <a:t>interpreter</a:t>
            </a:r>
            <a:r>
              <a:rPr lang="fi-FI" dirty="0"/>
              <a:t> </a:t>
            </a:r>
            <a:r>
              <a:rPr lang="fi-FI" dirty="0" err="1"/>
              <a:t>ranks</a:t>
            </a:r>
            <a:r>
              <a:rPr lang="fi-FI" dirty="0"/>
              <a:t> </a:t>
            </a:r>
            <a:r>
              <a:rPr lang="fi-FI" dirty="0" err="1"/>
              <a:t>operators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importance</a:t>
            </a:r>
            <a:r>
              <a:rPr lang="fi-FI" dirty="0"/>
              <a:t> and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 a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Basically</a:t>
            </a:r>
            <a:r>
              <a:rPr lang="fi-FI" dirty="0"/>
              <a:t> </a:t>
            </a:r>
            <a:r>
              <a:rPr lang="fi-FI" dirty="0" err="1"/>
              <a:t>rules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apply</a:t>
            </a:r>
            <a:r>
              <a:rPr lang="fi-FI" dirty="0"/>
              <a:t> in </a:t>
            </a:r>
            <a:r>
              <a:rPr lang="fi-FI" dirty="0" err="1"/>
              <a:t>mathematics</a:t>
            </a:r>
            <a:r>
              <a:rPr lang="fi-FI" dirty="0"/>
              <a:t> </a:t>
            </a:r>
            <a:r>
              <a:rPr lang="fi-FI" dirty="0" err="1"/>
              <a:t>apply</a:t>
            </a:r>
            <a:r>
              <a:rPr lang="fi-FI" dirty="0"/>
              <a:t> in Python 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Order of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List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Some</a:t>
            </a:r>
            <a:r>
              <a:rPr lang="fi-FI" sz="2400" dirty="0"/>
              <a:t> </a:t>
            </a:r>
            <a:r>
              <a:rPr lang="fi-FI" sz="2400" dirty="0" err="1"/>
              <a:t>operations</a:t>
            </a:r>
            <a:r>
              <a:rPr lang="fi-FI" sz="2400" dirty="0"/>
              <a:t>, </a:t>
            </a:r>
            <a:r>
              <a:rPr lang="fi-FI" sz="2400" dirty="0" err="1"/>
              <a:t>like</a:t>
            </a:r>
            <a:r>
              <a:rPr lang="fi-FI" sz="2400" dirty="0"/>
              <a:t>:</a:t>
            </a:r>
          </a:p>
          <a:p>
            <a:r>
              <a:rPr lang="fi-FI" sz="2400" dirty="0"/>
              <a:t>-</a:t>
            </a:r>
            <a:r>
              <a:rPr lang="fi-FI" sz="2400" dirty="0" err="1"/>
              <a:t>len</a:t>
            </a:r>
            <a:endParaRPr lang="fi-FI" sz="2400" dirty="0"/>
          </a:p>
          <a:p>
            <a:r>
              <a:rPr lang="fi-FI" sz="2400" dirty="0"/>
              <a:t>-</a:t>
            </a:r>
            <a:r>
              <a:rPr lang="fi-FI" sz="2400" dirty="0" err="1"/>
              <a:t>concatenation</a:t>
            </a:r>
            <a:endParaRPr lang="fi-FI" sz="2400" dirty="0"/>
          </a:p>
          <a:p>
            <a:r>
              <a:rPr lang="fi-FI" sz="2400" dirty="0"/>
              <a:t>-</a:t>
            </a:r>
            <a:r>
              <a:rPr lang="fi-FI" sz="2400" dirty="0" err="1"/>
              <a:t>slicing</a:t>
            </a:r>
            <a:r>
              <a:rPr lang="fi-FI" sz="2400" dirty="0"/>
              <a:t> </a:t>
            </a:r>
          </a:p>
          <a:p>
            <a:endParaRPr lang="fi-FI" sz="2400" dirty="0"/>
          </a:p>
          <a:p>
            <a:r>
              <a:rPr lang="fi-FI" sz="2400" dirty="0" err="1"/>
              <a:t>These</a:t>
            </a:r>
            <a:r>
              <a:rPr lang="fi-FI" sz="2400" dirty="0"/>
              <a:t> </a:t>
            </a:r>
            <a:r>
              <a:rPr lang="fi-FI" sz="2400" dirty="0" err="1"/>
              <a:t>apply</a:t>
            </a:r>
            <a:r>
              <a:rPr lang="fi-FI" sz="2400" dirty="0"/>
              <a:t> to </a:t>
            </a:r>
            <a:r>
              <a:rPr lang="fi-FI" sz="2400" dirty="0" err="1"/>
              <a:t>lists</a:t>
            </a:r>
            <a:r>
              <a:rPr lang="fi-FI" sz="2400" dirty="0"/>
              <a:t> </a:t>
            </a:r>
            <a:r>
              <a:rPr lang="fi-FI" sz="2400" dirty="0" err="1"/>
              <a:t>too</a:t>
            </a:r>
            <a:r>
              <a:rPr lang="fi-FI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2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List</a:t>
            </a:r>
            <a:r>
              <a:rPr lang="fi-FI" sz="2800" dirty="0"/>
              <a:t> and </a:t>
            </a:r>
            <a:r>
              <a:rPr lang="fi-FI" sz="2800" dirty="0" err="1"/>
              <a:t>strings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</a:t>
            </a:r>
            <a:r>
              <a:rPr lang="fi-FI" sz="2400" dirty="0" err="1"/>
              <a:t>split</a:t>
            </a:r>
            <a:r>
              <a:rPr lang="fi-FI" sz="2400" dirty="0"/>
              <a:t>() </a:t>
            </a:r>
            <a:r>
              <a:rPr lang="fi-FI" sz="2400" dirty="0" err="1"/>
              <a:t>function</a:t>
            </a:r>
            <a:r>
              <a:rPr lang="fi-FI" sz="2400" dirty="0"/>
              <a:t> to </a:t>
            </a:r>
            <a:r>
              <a:rPr lang="fi-FI" sz="2400" dirty="0" err="1"/>
              <a:t>split</a:t>
            </a:r>
            <a:r>
              <a:rPr lang="fi-FI" sz="2400" dirty="0"/>
              <a:t> </a:t>
            </a:r>
            <a:r>
              <a:rPr lang="fi-FI" sz="2400" dirty="0" err="1"/>
              <a:t>string</a:t>
            </a:r>
            <a:r>
              <a:rPr lang="fi-FI" sz="2400" dirty="0"/>
              <a:t> into </a:t>
            </a:r>
            <a:r>
              <a:rPr lang="fi-FI" sz="2400" dirty="0" err="1"/>
              <a:t>list</a:t>
            </a:r>
            <a:r>
              <a:rPr lang="fi-FI" sz="2400" dirty="0"/>
              <a:t> of </a:t>
            </a:r>
            <a:r>
              <a:rPr lang="fi-FI" sz="2400" dirty="0" err="1"/>
              <a:t>words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F38F9-6EE9-3A49-9175-D0E200C9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234981"/>
            <a:ext cx="7797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List</a:t>
            </a:r>
            <a:r>
              <a:rPr lang="fi-FI" sz="2800" dirty="0"/>
              <a:t> and </a:t>
            </a:r>
            <a:r>
              <a:rPr lang="fi-FI" sz="2800" dirty="0" err="1"/>
              <a:t>strings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</a:t>
            </a:r>
            <a:r>
              <a:rPr lang="fi-FI" sz="2400" b="1" i="1" dirty="0"/>
              <a:t>in</a:t>
            </a:r>
            <a:r>
              <a:rPr lang="fi-FI" sz="2400" dirty="0"/>
              <a:t> to </a:t>
            </a:r>
            <a:r>
              <a:rPr lang="fi-FI" sz="2400" dirty="0" err="1"/>
              <a:t>see</a:t>
            </a:r>
            <a:r>
              <a:rPr lang="fi-FI" sz="2400" dirty="0"/>
              <a:t> </a:t>
            </a:r>
            <a:r>
              <a:rPr lang="fi-FI" sz="2400" dirty="0" err="1"/>
              <a:t>if</a:t>
            </a:r>
            <a:r>
              <a:rPr lang="fi-FI" sz="2400" dirty="0"/>
              <a:t> </a:t>
            </a:r>
            <a:r>
              <a:rPr lang="fi-FI" sz="2400" dirty="0" err="1"/>
              <a:t>item</a:t>
            </a:r>
            <a:r>
              <a:rPr lang="fi-FI" sz="2400" dirty="0"/>
              <a:t> is in </a:t>
            </a:r>
            <a:r>
              <a:rPr lang="fi-FI" sz="2400" dirty="0" err="1"/>
              <a:t>list</a:t>
            </a:r>
            <a:endParaRPr lang="fi-FI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B9829-FFD2-C540-9298-2EF4DFA3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6" y="2205859"/>
            <a:ext cx="8559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3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Mutable</a:t>
            </a:r>
            <a:r>
              <a:rPr lang="fi-FI" sz="2800" dirty="0"/>
              <a:t> </a:t>
            </a:r>
            <a:r>
              <a:rPr lang="fi-FI" sz="2800" dirty="0" err="1"/>
              <a:t>lists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/>
              <a:t>In Python </a:t>
            </a:r>
            <a:r>
              <a:rPr lang="fi-FI" sz="2400" dirty="0" err="1"/>
              <a:t>its</a:t>
            </a:r>
            <a:r>
              <a:rPr lang="fi-FI" sz="2400" dirty="0"/>
              <a:t> </a:t>
            </a:r>
            <a:r>
              <a:rPr lang="fi-FI" sz="2400" dirty="0" err="1"/>
              <a:t>possible</a:t>
            </a:r>
            <a:r>
              <a:rPr lang="fi-FI" sz="2400" dirty="0"/>
              <a:t> to </a:t>
            </a:r>
            <a:r>
              <a:rPr lang="fi-FI" sz="2400" dirty="0" err="1"/>
              <a:t>change</a:t>
            </a:r>
            <a:r>
              <a:rPr lang="fi-FI" sz="2400" dirty="0"/>
              <a:t> on </a:t>
            </a:r>
            <a:r>
              <a:rPr lang="fi-FI" sz="2400" dirty="0" err="1"/>
              <a:t>object</a:t>
            </a:r>
            <a:r>
              <a:rPr lang="fi-FI" sz="2400" dirty="0"/>
              <a:t> in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list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037EF-30F8-9547-85C6-B09E8ECF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2129892"/>
            <a:ext cx="4927600" cy="58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6D6F3-1D8F-B54E-98A0-509DD034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6" y="3302657"/>
            <a:ext cx="6930697" cy="765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B6E0F5-D2B4-1545-AE8B-10A8809D9D96}"/>
              </a:ext>
            </a:extLst>
          </p:cNvPr>
          <p:cNvSpPr/>
          <p:nvPr/>
        </p:nvSpPr>
        <p:spPr>
          <a:xfrm>
            <a:off x="117146" y="4524703"/>
            <a:ext cx="869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Example</a:t>
            </a:r>
            <a:r>
              <a:rPr lang="fi-FI" sz="2400" dirty="0"/>
              <a:t>, </a:t>
            </a:r>
            <a:r>
              <a:rPr lang="fi-FI" sz="2400" dirty="0" err="1"/>
              <a:t>print</a:t>
            </a:r>
            <a:r>
              <a:rPr lang="fi-FI" sz="2400" dirty="0"/>
              <a:t> </a:t>
            </a:r>
            <a:r>
              <a:rPr lang="fi-FI" sz="2400" dirty="0" err="1"/>
              <a:t>list</a:t>
            </a:r>
            <a:r>
              <a:rPr lang="fi-FI" sz="2400" dirty="0"/>
              <a:t> and </a:t>
            </a:r>
            <a:r>
              <a:rPr lang="fi-FI" sz="2400" dirty="0" err="1"/>
              <a:t>change</a:t>
            </a:r>
            <a:r>
              <a:rPr lang="fi-FI" sz="2400" dirty="0"/>
              <a:t> </a:t>
            </a:r>
            <a:r>
              <a:rPr lang="fi-FI" sz="2400" dirty="0" err="1"/>
              <a:t>one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 in it</a:t>
            </a:r>
          </a:p>
        </p:txBody>
      </p:sp>
    </p:spTree>
    <p:extLst>
      <p:ext uri="{BB962C8B-B14F-4D97-AF65-F5344CB8AC3E}">
        <p14:creationId xmlns:p14="http://schemas.microsoft.com/office/powerpoint/2010/main" val="122344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Accumulator</a:t>
            </a:r>
            <a:r>
              <a:rPr lang="fi-FI" sz="2800" dirty="0"/>
              <a:t> </a:t>
            </a:r>
            <a:r>
              <a:rPr lang="fi-FI" sz="2800" dirty="0" err="1"/>
              <a:t>Pattern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Sometimes</a:t>
            </a:r>
            <a:r>
              <a:rPr lang="fi-FI" sz="2400" dirty="0"/>
              <a:t>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need</a:t>
            </a:r>
            <a:r>
              <a:rPr lang="fi-FI" sz="2400" dirty="0"/>
              <a:t> to </a:t>
            </a:r>
            <a:r>
              <a:rPr lang="fi-FI" sz="2400" dirty="0" err="1"/>
              <a:t>know</a:t>
            </a:r>
            <a:r>
              <a:rPr lang="fi-FI" sz="2400" dirty="0"/>
              <a:t> </a:t>
            </a:r>
            <a:r>
              <a:rPr lang="fi-FI" sz="2400" dirty="0" err="1"/>
              <a:t>how</a:t>
            </a:r>
            <a:r>
              <a:rPr lang="fi-FI" sz="2400" dirty="0"/>
              <a:t> </a:t>
            </a:r>
            <a:r>
              <a:rPr lang="fi-FI" sz="2400" dirty="0" err="1"/>
              <a:t>many</a:t>
            </a:r>
            <a:r>
              <a:rPr lang="fi-FI" sz="2400" dirty="0"/>
              <a:t> </a:t>
            </a:r>
            <a:r>
              <a:rPr lang="fi-FI" sz="2400" dirty="0" err="1"/>
              <a:t>times</a:t>
            </a:r>
            <a:r>
              <a:rPr lang="fi-FI" sz="2400" dirty="0"/>
              <a:t> </a:t>
            </a:r>
            <a:r>
              <a:rPr lang="fi-FI" sz="2400" dirty="0" err="1"/>
              <a:t>loop</a:t>
            </a:r>
            <a:r>
              <a:rPr lang="fi-FI" sz="2400" dirty="0"/>
              <a:t> as </a:t>
            </a:r>
            <a:r>
              <a:rPr lang="fi-FI" sz="2400" dirty="0" err="1"/>
              <a:t>iterated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/>
              <a:t>For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</a:t>
            </a:r>
            <a:r>
              <a:rPr lang="fi-FI" sz="2400" dirty="0" err="1"/>
              <a:t>accumulator</a:t>
            </a:r>
            <a:r>
              <a:rPr lang="fi-FI" sz="2400" dirty="0"/>
              <a:t> </a:t>
            </a:r>
            <a:r>
              <a:rPr lang="fi-FI" sz="2400" dirty="0" err="1"/>
              <a:t>pattern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pattern</a:t>
            </a:r>
            <a:r>
              <a:rPr lang="fi-FI" sz="2400" dirty="0"/>
              <a:t> </a:t>
            </a:r>
            <a:r>
              <a:rPr lang="fi-FI" sz="2400" dirty="0" err="1"/>
              <a:t>works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</a:t>
            </a:r>
            <a:r>
              <a:rPr lang="fi-FI" sz="2400" dirty="0" err="1"/>
              <a:t>initializing</a:t>
            </a:r>
            <a:r>
              <a:rPr lang="fi-FI" sz="2400" dirty="0"/>
              <a:t> a </a:t>
            </a:r>
            <a:r>
              <a:rPr lang="fi-FI" sz="2400" dirty="0" err="1"/>
              <a:t>variable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keeps</a:t>
            </a:r>
            <a:r>
              <a:rPr lang="fi-FI" sz="2400" dirty="0"/>
              <a:t> </a:t>
            </a:r>
            <a:r>
              <a:rPr lang="fi-FI" sz="2400" dirty="0" err="1"/>
              <a:t>track</a:t>
            </a:r>
            <a:r>
              <a:rPr lang="fi-FI" sz="2400" dirty="0"/>
              <a:t> of </a:t>
            </a:r>
            <a:r>
              <a:rPr lang="fi-FI" sz="2400" dirty="0" err="1"/>
              <a:t>how</a:t>
            </a:r>
            <a:r>
              <a:rPr lang="fi-FI" sz="2400" dirty="0"/>
              <a:t> </a:t>
            </a:r>
            <a:r>
              <a:rPr lang="fi-FI" sz="2400" dirty="0" err="1"/>
              <a:t>much</a:t>
            </a:r>
            <a:r>
              <a:rPr lang="fi-FI" sz="2400" dirty="0"/>
              <a:t>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have</a:t>
            </a:r>
            <a:r>
              <a:rPr lang="fi-FI" sz="2400" dirty="0"/>
              <a:t> </a:t>
            </a:r>
            <a:r>
              <a:rPr lang="fi-FI" sz="2400" dirty="0" err="1"/>
              <a:t>counted</a:t>
            </a:r>
            <a:r>
              <a:rPr lang="fi-FI" sz="2400" dirty="0"/>
              <a:t> </a:t>
            </a:r>
            <a:r>
              <a:rPr lang="fi-FI" sz="2400" dirty="0" err="1"/>
              <a:t>so</a:t>
            </a:r>
            <a:r>
              <a:rPr lang="fi-FI" sz="2400" dirty="0"/>
              <a:t> </a:t>
            </a:r>
            <a:r>
              <a:rPr lang="fi-FI" sz="2400" dirty="0" err="1"/>
              <a:t>far</a:t>
            </a:r>
            <a:r>
              <a:rPr lang="fi-FI" sz="2400" dirty="0"/>
              <a:t>. </a:t>
            </a:r>
            <a:r>
              <a:rPr lang="fi-FI" sz="2400" dirty="0" err="1"/>
              <a:t>Then</a:t>
            </a:r>
            <a:r>
              <a:rPr lang="fi-FI" sz="2400" dirty="0"/>
              <a:t>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write</a:t>
            </a:r>
            <a:r>
              <a:rPr lang="fi-FI" sz="2400" dirty="0"/>
              <a:t> a for </a:t>
            </a:r>
            <a:r>
              <a:rPr lang="fi-FI" sz="2400" dirty="0" err="1"/>
              <a:t>loop</a:t>
            </a:r>
            <a:r>
              <a:rPr lang="fi-FI" sz="2400" dirty="0"/>
              <a:t> to go </a:t>
            </a:r>
            <a:r>
              <a:rPr lang="fi-FI" sz="2400" dirty="0" err="1"/>
              <a:t>through</a:t>
            </a:r>
            <a:r>
              <a:rPr lang="fi-FI" sz="2400" dirty="0"/>
              <a:t> a </a:t>
            </a:r>
            <a:r>
              <a:rPr lang="fi-FI" sz="2400" dirty="0" err="1"/>
              <a:t>list</a:t>
            </a:r>
            <a:r>
              <a:rPr lang="fi-FI" sz="2400" dirty="0"/>
              <a:t> of </a:t>
            </a:r>
            <a:r>
              <a:rPr lang="fi-FI" sz="2400" dirty="0" err="1"/>
              <a:t>elements</a:t>
            </a:r>
            <a:r>
              <a:rPr lang="fi-FI" sz="2400" dirty="0"/>
              <a:t> in a </a:t>
            </a:r>
            <a:r>
              <a:rPr lang="fi-FI" sz="2400" dirty="0" err="1"/>
              <a:t>sequence</a:t>
            </a:r>
            <a:r>
              <a:rPr lang="fi-FI" sz="2400" dirty="0"/>
              <a:t> and </a:t>
            </a:r>
            <a:r>
              <a:rPr lang="fi-FI" sz="2400" dirty="0" err="1"/>
              <a:t>add</a:t>
            </a:r>
            <a:r>
              <a:rPr lang="fi-FI" sz="2400" dirty="0"/>
              <a:t> </a:t>
            </a:r>
            <a:r>
              <a:rPr lang="fi-FI" sz="2400" dirty="0" err="1"/>
              <a:t>each</a:t>
            </a:r>
            <a:r>
              <a:rPr lang="fi-FI" sz="2400" dirty="0"/>
              <a:t> </a:t>
            </a:r>
            <a:r>
              <a:rPr lang="fi-FI" sz="2400" dirty="0" err="1"/>
              <a:t>element’s</a:t>
            </a:r>
            <a:r>
              <a:rPr lang="fi-FI" sz="2400" dirty="0"/>
              <a:t> </a:t>
            </a:r>
            <a:r>
              <a:rPr lang="fi-FI" sz="2400" dirty="0" err="1"/>
              <a:t>value</a:t>
            </a:r>
            <a:r>
              <a:rPr lang="fi-FI" sz="2400" dirty="0"/>
              <a:t> to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accumulator</a:t>
            </a:r>
            <a:r>
              <a:rPr lang="fi-FI" sz="2400" dirty="0"/>
              <a:t>.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pattern</a:t>
            </a:r>
            <a:r>
              <a:rPr lang="fi-FI" sz="2400" dirty="0"/>
              <a:t> </a:t>
            </a:r>
            <a:r>
              <a:rPr lang="fi-FI" sz="2400" dirty="0" err="1"/>
              <a:t>looks</a:t>
            </a:r>
            <a:r>
              <a:rPr lang="fi-FI" sz="2400" dirty="0"/>
              <a:t> </a:t>
            </a:r>
            <a:r>
              <a:rPr lang="fi-FI" sz="2400" dirty="0" err="1"/>
              <a:t>like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BB72C-008A-7D43-94BB-DC6D576D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6" y="4568716"/>
            <a:ext cx="8547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2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Accumulator</a:t>
            </a:r>
            <a:r>
              <a:rPr lang="fi-FI" sz="2800" dirty="0"/>
              <a:t> </a:t>
            </a:r>
            <a:r>
              <a:rPr lang="fi-FI" sz="2800" dirty="0" err="1"/>
              <a:t>Pattern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C9FEE-BB84-FC4E-BE75-0461F8A85C8D}"/>
              </a:ext>
            </a:extLst>
          </p:cNvPr>
          <p:cNvSpPr/>
          <p:nvPr/>
        </p:nvSpPr>
        <p:spPr>
          <a:xfrm>
            <a:off x="117146" y="1355834"/>
            <a:ext cx="869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Example</a:t>
            </a:r>
            <a:r>
              <a:rPr lang="fi-FI" sz="2400" dirty="0"/>
              <a:t>, </a:t>
            </a:r>
            <a:r>
              <a:rPr lang="fi-FI" sz="2400" dirty="0" err="1"/>
              <a:t>program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calculates</a:t>
            </a:r>
            <a:r>
              <a:rPr lang="fi-FI" sz="2400" dirty="0"/>
              <a:t> </a:t>
            </a:r>
            <a:r>
              <a:rPr lang="fi-FI" sz="2400" dirty="0" err="1"/>
              <a:t>number</a:t>
            </a:r>
            <a:r>
              <a:rPr lang="fi-FI" sz="2400" dirty="0"/>
              <a:t> of </a:t>
            </a:r>
            <a:r>
              <a:rPr lang="fi-FI" sz="2400" dirty="0" err="1"/>
              <a:t>integers</a:t>
            </a:r>
            <a:endParaRPr lang="fi-FI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65B59-6659-144F-9AF4-A7610EFA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6" y="1996746"/>
            <a:ext cx="8674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Excercises</a:t>
            </a:r>
            <a:r>
              <a:rPr lang="fi-FI" dirty="0"/>
              <a:t> 5.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Make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catch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data </a:t>
            </a:r>
            <a:r>
              <a:rPr lang="fi-FI" dirty="0" err="1"/>
              <a:t>type</a:t>
            </a:r>
            <a:r>
              <a:rPr lang="fi-FI" dirty="0"/>
              <a:t> is </a:t>
            </a:r>
            <a:r>
              <a:rPr lang="fi-FI" dirty="0" err="1"/>
              <a:t>used</a:t>
            </a:r>
            <a:endParaRPr lang="fi-FI" dirty="0"/>
          </a:p>
          <a:p>
            <a:endParaRPr lang="fi-FI" dirty="0"/>
          </a:p>
          <a:p>
            <a:r>
              <a:rPr lang="fi-FI" dirty="0"/>
              <a:t>Make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prints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multiplications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number1 </a:t>
            </a:r>
            <a:r>
              <a:rPr lang="fi-FI" dirty="0" err="1"/>
              <a:t>goes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0 to 10 and number2 </a:t>
            </a:r>
            <a:r>
              <a:rPr lang="fi-FI" dirty="0" err="1"/>
              <a:t>goes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0 to 10</a:t>
            </a:r>
          </a:p>
          <a:p>
            <a:endParaRPr lang="fi-FI" dirty="0"/>
          </a:p>
          <a:p>
            <a:r>
              <a:rPr lang="fi-FI" dirty="0"/>
              <a:t>Make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converts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to ALL CAPITALS (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loop</a:t>
            </a:r>
            <a:r>
              <a:rPr lang="fi-FI" dirty="0"/>
              <a:t>) and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replaces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A (</a:t>
            </a:r>
            <a:r>
              <a:rPr lang="fi-FI" dirty="0" err="1"/>
              <a:t>or</a:t>
            </a:r>
            <a:r>
              <a:rPr lang="fi-FI" dirty="0"/>
              <a:t> a) </a:t>
            </a:r>
            <a:r>
              <a:rPr lang="fi-FI" dirty="0" err="1"/>
              <a:t>letters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# </a:t>
            </a:r>
            <a:r>
              <a:rPr lang="fi-FI" dirty="0" err="1"/>
              <a:t>character</a:t>
            </a:r>
            <a:endParaRPr lang="fi-FI" dirty="0"/>
          </a:p>
          <a:p>
            <a:r>
              <a:rPr lang="fi-FI" dirty="0"/>
              <a:t>Deadline: 7.1.19</a:t>
            </a:r>
          </a:p>
        </p:txBody>
      </p:sp>
    </p:spTree>
    <p:extLst>
      <p:ext uri="{BB962C8B-B14F-4D97-AF65-F5344CB8AC3E}">
        <p14:creationId xmlns:p14="http://schemas.microsoft.com/office/powerpoint/2010/main" val="91166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Memory management &amp; </a:t>
            </a:r>
            <a:r>
              <a:rPr lang="fi-FI" sz="2800" dirty="0" err="1"/>
              <a:t>garbage</a:t>
            </a:r>
            <a:r>
              <a:rPr lang="fi-FI" sz="2800" dirty="0"/>
              <a:t> </a:t>
            </a:r>
            <a:r>
              <a:rPr lang="fi-FI" sz="2800" dirty="0" err="1"/>
              <a:t>collection</a:t>
            </a:r>
            <a:endParaRPr lang="fi-FI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E5FE42-C6E2-3045-A001-E3D1B5983244}"/>
              </a:ext>
            </a:extLst>
          </p:cNvPr>
          <p:cNvSpPr/>
          <p:nvPr/>
        </p:nvSpPr>
        <p:spPr>
          <a:xfrm>
            <a:off x="331235" y="1718470"/>
            <a:ext cx="83503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hlinkClick r:id="rId2"/>
              </a:rPr>
              <a:t>https://realpython.com/python-memory-management/</a:t>
            </a:r>
            <a:endParaRPr lang="fi-FI" sz="2800" dirty="0"/>
          </a:p>
          <a:p>
            <a:endParaRPr lang="fi-FI" sz="2800" dirty="0"/>
          </a:p>
          <a:p>
            <a:endParaRPr lang="fi-FI" sz="2800" dirty="0"/>
          </a:p>
          <a:p>
            <a:r>
              <a:rPr lang="fi-FI" sz="2800" dirty="0">
                <a:hlinkClick r:id="rId3"/>
              </a:rPr>
              <a:t>http://patshaughnessy.net/2013/10/24/visualizing-garbage-collection-in-ruby-and-python</a:t>
            </a:r>
            <a:endParaRPr lang="fi-FI" sz="2800" dirty="0"/>
          </a:p>
          <a:p>
            <a:endParaRPr lang="fi-FI" sz="2800" dirty="0"/>
          </a:p>
          <a:p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45084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/>
              <a:t> 1 + 2 * 3</a:t>
            </a:r>
          </a:p>
          <a:p>
            <a:endParaRPr lang="fi-FI" dirty="0"/>
          </a:p>
          <a:p>
            <a:r>
              <a:rPr lang="fi-FI" dirty="0"/>
              <a:t>And</a:t>
            </a:r>
          </a:p>
          <a:p>
            <a:endParaRPr lang="fi-FI" dirty="0"/>
          </a:p>
          <a:p>
            <a:r>
              <a:rPr lang="fi-FI" dirty="0"/>
              <a:t>(1 + 2 ) * 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Order of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18626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Order of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DC1B1-8625-BD4F-B90D-8D938A28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511955"/>
            <a:ext cx="2517067" cy="47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3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http://www.informit.com/articles/article.aspx?p=459269&amp;seqNum=11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Order of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98097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parentheses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readable</a:t>
            </a:r>
            <a:r>
              <a:rPr lang="fi-FI" dirty="0"/>
              <a:t> and to </a:t>
            </a:r>
            <a:r>
              <a:rPr lang="fi-FI" dirty="0" err="1"/>
              <a:t>be</a:t>
            </a:r>
            <a:r>
              <a:rPr lang="fi-FI" dirty="0"/>
              <a:t> sure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performed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 </a:t>
            </a:r>
            <a:r>
              <a:rPr lang="fi-FI" dirty="0" err="1"/>
              <a:t>them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Example</a:t>
            </a:r>
            <a:endParaRPr lang="fi-FI" dirty="0"/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false</a:t>
            </a:r>
            <a:r>
              <a:rPr lang="fi-FI" dirty="0"/>
              <a:t> and </a:t>
            </a:r>
            <a:r>
              <a:rPr lang="fi-FI" dirty="0" err="1"/>
              <a:t>true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Order of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4480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Earlier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bytes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interpreted</a:t>
            </a:r>
            <a:r>
              <a:rPr lang="fi-FI" dirty="0"/>
              <a:t> in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that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in Python is </a:t>
            </a:r>
            <a:r>
              <a:rPr lang="fi-FI" dirty="0" err="1"/>
              <a:t>called</a:t>
            </a:r>
            <a:r>
              <a:rPr lang="fi-FI" dirty="0"/>
              <a:t> an </a:t>
            </a:r>
            <a:r>
              <a:rPr lang="fi-FI" dirty="0" err="1"/>
              <a:t>object</a:t>
            </a:r>
            <a:r>
              <a:rPr lang="fi-FI" dirty="0"/>
              <a:t>.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of a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in Python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typically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seen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nevertheless</a:t>
            </a:r>
            <a:r>
              <a:rPr lang="fi-FI" dirty="0"/>
              <a:t> is </a:t>
            </a:r>
            <a:r>
              <a:rPr lang="fi-FI" dirty="0" err="1"/>
              <a:t>important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. It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8695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What’s</a:t>
            </a:r>
            <a:r>
              <a:rPr lang="fi-FI" dirty="0"/>
              <a:t> a </a:t>
            </a:r>
            <a:r>
              <a:rPr lang="fi-FI" dirty="0" err="1"/>
              <a:t>reference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/>
              <a:t>A </a:t>
            </a:r>
            <a:r>
              <a:rPr lang="fi-FI" dirty="0" err="1"/>
              <a:t>reference</a:t>
            </a:r>
            <a:r>
              <a:rPr lang="fi-FI" dirty="0"/>
              <a:t> is a </a:t>
            </a:r>
            <a:r>
              <a:rPr lang="fi-FI" dirty="0" err="1"/>
              <a:t>pointer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to an </a:t>
            </a:r>
            <a:r>
              <a:rPr lang="fi-FI" dirty="0" err="1"/>
              <a:t>object</a:t>
            </a:r>
            <a:r>
              <a:rPr lang="fi-FI" dirty="0"/>
              <a:t>. A </a:t>
            </a:r>
            <a:r>
              <a:rPr lang="fi-FI" dirty="0" err="1"/>
              <a:t>pointer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address</a:t>
            </a:r>
            <a:r>
              <a:rPr lang="fi-FI" dirty="0"/>
              <a:t> of an </a:t>
            </a:r>
            <a:r>
              <a:rPr lang="fi-FI" dirty="0" err="1"/>
              <a:t>object</a:t>
            </a:r>
            <a:r>
              <a:rPr lang="fi-FI" dirty="0"/>
              <a:t>.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is </a:t>
            </a:r>
            <a:r>
              <a:rPr lang="fi-FI" dirty="0" err="1"/>
              <a:t>stored</a:t>
            </a:r>
            <a:r>
              <a:rPr lang="fi-FI" dirty="0"/>
              <a:t> at a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address</a:t>
            </a:r>
            <a:r>
              <a:rPr lang="fi-FI" dirty="0"/>
              <a:t> and a </a:t>
            </a:r>
            <a:r>
              <a:rPr lang="fi-FI" dirty="0" err="1"/>
              <a:t>reference</a:t>
            </a:r>
            <a:r>
              <a:rPr lang="fi-FI" dirty="0"/>
              <a:t> is a </a:t>
            </a:r>
            <a:r>
              <a:rPr lang="fi-FI" dirty="0" err="1"/>
              <a:t>pointer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to an </a:t>
            </a:r>
            <a:r>
              <a:rPr lang="fi-FI" dirty="0" err="1"/>
              <a:t>object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reference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928099623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14767</TotalTime>
  <Words>1285</Words>
  <Application>Microsoft Macintosh PowerPoint</Application>
  <PresentationFormat>On-screen Show (4:3)</PresentationFormat>
  <Paragraphs>170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Corbel</vt:lpstr>
      <vt:lpstr>CENTRIA 2017</vt:lpstr>
      <vt:lpstr>Basics in programming</vt:lpstr>
      <vt:lpstr>Lectures 5.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Excercises 5.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182</cp:revision>
  <dcterms:created xsi:type="dcterms:W3CDTF">2017-05-08T07:46:11Z</dcterms:created>
  <dcterms:modified xsi:type="dcterms:W3CDTF">2019-10-23T19:48:00Z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